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0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5EEC3C"/>
    <a:srgbClr val="FFDC47"/>
    <a:srgbClr val="FF8001"/>
    <a:srgbClr val="FFABC9"/>
    <a:srgbClr val="FF9900"/>
    <a:srgbClr val="FFFF21"/>
    <a:srgbClr val="9900CC"/>
    <a:srgbClr val="D99B01"/>
    <a:srgbClr val="FF66CC"/>
    <a:srgbClr val="FF67A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78731" autoAdjust="0"/>
  </p:normalViewPr>
  <p:slideViewPr>
    <p:cSldViewPr>
      <p:cViewPr>
        <p:scale>
          <a:sx n="75" d="100"/>
          <a:sy n="75" d="100"/>
        </p:scale>
        <p:origin x="-2664" y="-7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F5383E-FCCD-4596-9A5C-1647EA7A1B7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A22EED5-17B7-4327-B40B-EA6E5D255CD7}">
      <dgm:prSet phldrT="[Text]" custT="1"/>
      <dgm:spPr/>
      <dgm:t>
        <a:bodyPr/>
        <a:lstStyle/>
        <a:p>
          <a:r>
            <a:rPr lang="en-US" sz="1400" dirty="0"/>
            <a:t>Cleaning the data</a:t>
          </a:r>
          <a:endParaRPr lang="en-GB" sz="1400" dirty="0"/>
        </a:p>
      </dgm:t>
    </dgm:pt>
    <dgm:pt modelId="{E08CF790-49B0-48D9-B1C5-377E9738BFA2}" type="parTrans" cxnId="{84E7BB5B-AD8A-4EAB-AD72-1F6DE9868CC6}">
      <dgm:prSet/>
      <dgm:spPr/>
      <dgm:t>
        <a:bodyPr/>
        <a:lstStyle/>
        <a:p>
          <a:endParaRPr lang="en-GB"/>
        </a:p>
      </dgm:t>
    </dgm:pt>
    <dgm:pt modelId="{C7BBB952-329E-42F1-9B74-8CC55797C44E}" type="sibTrans" cxnId="{84E7BB5B-AD8A-4EAB-AD72-1F6DE9868CC6}">
      <dgm:prSet/>
      <dgm:spPr/>
      <dgm:t>
        <a:bodyPr/>
        <a:lstStyle/>
        <a:p>
          <a:endParaRPr lang="en-GB"/>
        </a:p>
      </dgm:t>
    </dgm:pt>
    <dgm:pt modelId="{2145C250-17FB-49F9-A7B7-80CD45D6E960}">
      <dgm:prSet phldrT="[Text]" custT="1"/>
      <dgm:spPr/>
      <dgm:t>
        <a:bodyPr/>
        <a:lstStyle/>
        <a:p>
          <a:r>
            <a:rPr lang="en-US" sz="1400" dirty="0"/>
            <a:t>Building models to derive insights</a:t>
          </a:r>
          <a:endParaRPr lang="en-GB" sz="1400" dirty="0"/>
        </a:p>
      </dgm:t>
    </dgm:pt>
    <dgm:pt modelId="{23F9AE3F-D8D2-43E7-91A3-594A69693F20}" type="parTrans" cxnId="{FD816A26-CE4B-4A78-BFF4-D19B8B242161}">
      <dgm:prSet/>
      <dgm:spPr/>
      <dgm:t>
        <a:bodyPr/>
        <a:lstStyle/>
        <a:p>
          <a:endParaRPr lang="en-GB"/>
        </a:p>
      </dgm:t>
    </dgm:pt>
    <dgm:pt modelId="{245CC052-3108-4D1C-BA70-5C991F18DA0C}" type="sibTrans" cxnId="{FD816A26-CE4B-4A78-BFF4-D19B8B242161}">
      <dgm:prSet/>
      <dgm:spPr/>
      <dgm:t>
        <a:bodyPr/>
        <a:lstStyle/>
        <a:p>
          <a:endParaRPr lang="en-GB"/>
        </a:p>
      </dgm:t>
    </dgm:pt>
    <dgm:pt modelId="{1F61DA30-FCF4-41E2-8272-80CA0F995A07}">
      <dgm:prSet phldrT="[Text]" custT="1"/>
      <dgm:spPr/>
      <dgm:t>
        <a:bodyPr/>
        <a:lstStyle/>
        <a:p>
          <a:r>
            <a:rPr lang="en-US" sz="1400" dirty="0"/>
            <a:t>Presenting insights</a:t>
          </a:r>
          <a:endParaRPr lang="en-GB" sz="1400" dirty="0"/>
        </a:p>
      </dgm:t>
    </dgm:pt>
    <dgm:pt modelId="{0C713209-2A0A-4726-B9D2-41D0D8040FDF}" type="parTrans" cxnId="{82CD72C7-BAAF-4F55-9BDB-5E41158E9C7E}">
      <dgm:prSet/>
      <dgm:spPr/>
      <dgm:t>
        <a:bodyPr/>
        <a:lstStyle/>
        <a:p>
          <a:endParaRPr lang="en-GB"/>
        </a:p>
      </dgm:t>
    </dgm:pt>
    <dgm:pt modelId="{CD87026B-E6E9-4AAE-B530-39B77C99AB2F}" type="sibTrans" cxnId="{82CD72C7-BAAF-4F55-9BDB-5E41158E9C7E}">
      <dgm:prSet/>
      <dgm:spPr/>
      <dgm:t>
        <a:bodyPr/>
        <a:lstStyle/>
        <a:p>
          <a:endParaRPr lang="en-GB"/>
        </a:p>
      </dgm:t>
    </dgm:pt>
    <dgm:pt modelId="{088B81A4-C178-4D83-88D8-AD29F071BF06}">
      <dgm:prSet phldrT="[Text]" custT="1"/>
      <dgm:spPr/>
      <dgm:t>
        <a:bodyPr/>
        <a:lstStyle/>
        <a:p>
          <a:r>
            <a:rPr lang="en-US" sz="1400" dirty="0"/>
            <a:t>Gathering data</a:t>
          </a:r>
          <a:endParaRPr lang="en-GB" sz="1400" dirty="0"/>
        </a:p>
      </dgm:t>
    </dgm:pt>
    <dgm:pt modelId="{0E6157F2-D352-4A15-8B81-325EFA2EC43B}" type="parTrans" cxnId="{97D0D25A-1FC1-41D1-92FD-FDEE9E022EF9}">
      <dgm:prSet/>
      <dgm:spPr/>
      <dgm:t>
        <a:bodyPr/>
        <a:lstStyle/>
        <a:p>
          <a:endParaRPr lang="en-GB"/>
        </a:p>
      </dgm:t>
    </dgm:pt>
    <dgm:pt modelId="{109F7517-AFD0-4A9D-9614-CDFDCC70E032}" type="sibTrans" cxnId="{97D0D25A-1FC1-41D1-92FD-FDEE9E022EF9}">
      <dgm:prSet/>
      <dgm:spPr/>
      <dgm:t>
        <a:bodyPr/>
        <a:lstStyle/>
        <a:p>
          <a:endParaRPr lang="en-GB"/>
        </a:p>
      </dgm:t>
    </dgm:pt>
    <dgm:pt modelId="{FB4CBF08-778F-4586-94C2-E1191585938F}">
      <dgm:prSet phldrT="[Text]" custT="1"/>
      <dgm:spPr/>
      <dgm:t>
        <a:bodyPr/>
        <a:lstStyle/>
        <a:p>
          <a:r>
            <a:rPr lang="en-US" sz="1400" dirty="0"/>
            <a:t>Understanding the Business</a:t>
          </a:r>
          <a:endParaRPr lang="en-GB" sz="1400" dirty="0"/>
        </a:p>
      </dgm:t>
    </dgm:pt>
    <dgm:pt modelId="{5626B213-DFD4-48AB-A696-5DBFD0AFFA66}" type="parTrans" cxnId="{372BA3D4-C252-4B2B-A339-4259636A8166}">
      <dgm:prSet/>
      <dgm:spPr/>
      <dgm:t>
        <a:bodyPr/>
        <a:lstStyle/>
        <a:p>
          <a:endParaRPr lang="en-GB"/>
        </a:p>
      </dgm:t>
    </dgm:pt>
    <dgm:pt modelId="{05403E79-3962-4D51-A925-3DB99F33EA45}" type="sibTrans" cxnId="{372BA3D4-C252-4B2B-A339-4259636A8166}">
      <dgm:prSet/>
      <dgm:spPr/>
      <dgm:t>
        <a:bodyPr/>
        <a:lstStyle/>
        <a:p>
          <a:endParaRPr lang="en-GB"/>
        </a:p>
      </dgm:t>
    </dgm:pt>
    <dgm:pt modelId="{D12FDBE8-FCE2-48C2-B88B-B4D7C78D312E}" type="pres">
      <dgm:prSet presAssocID="{36F5383E-FCCD-4596-9A5C-1647EA7A1B7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D507F2-168B-4A19-B57B-46477BCD7AFE}" type="pres">
      <dgm:prSet presAssocID="{36F5383E-FCCD-4596-9A5C-1647EA7A1B78}" presName="arrow" presStyleLbl="bgShp" presStyleIdx="0" presStyleCnt="1" custScaleX="117647" custLinFactNeighborX="34352" custLinFactNeighborY="20492"/>
      <dgm:spPr/>
    </dgm:pt>
    <dgm:pt modelId="{F7EAA399-B9D9-48A1-A6F4-6D383E1084EB}" type="pres">
      <dgm:prSet presAssocID="{36F5383E-FCCD-4596-9A5C-1647EA7A1B78}" presName="linearProcess" presStyleCnt="0"/>
      <dgm:spPr/>
    </dgm:pt>
    <dgm:pt modelId="{ED361268-BD9D-41C6-B724-B580E662054B}" type="pres">
      <dgm:prSet presAssocID="{EA22EED5-17B7-4327-B40B-EA6E5D255CD7}" presName="textNode" presStyleLbl="node1" presStyleIdx="0" presStyleCnt="5" custScaleX="49299" custScaleY="59634" custLinFactX="98638" custLinFactNeighborX="100000" custLinFactNeighborY="56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2A88CC-30E1-4041-8EA8-26DC143F9200}" type="pres">
      <dgm:prSet presAssocID="{C7BBB952-329E-42F1-9B74-8CC55797C44E}" presName="sibTrans" presStyleCnt="0"/>
      <dgm:spPr/>
    </dgm:pt>
    <dgm:pt modelId="{21336A41-C256-42A6-BDC6-D4F325EB54BC}" type="pres">
      <dgm:prSet presAssocID="{2145C250-17FB-49F9-A7B7-80CD45D6E960}" presName="textNode" presStyleLbl="node1" presStyleIdx="1" presStyleCnt="5" custScaleX="49299" custScaleY="59634" custLinFactX="88773" custLinFactNeighborX="100000" custLinFactNeighborY="56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575FB1-218B-43AB-A936-AF951EB373C6}" type="pres">
      <dgm:prSet presAssocID="{245CC052-3108-4D1C-BA70-5C991F18DA0C}" presName="sibTrans" presStyleCnt="0"/>
      <dgm:spPr/>
    </dgm:pt>
    <dgm:pt modelId="{B5C35A10-1617-4A79-BBB2-C1BE31086514}" type="pres">
      <dgm:prSet presAssocID="{1F61DA30-FCF4-41E2-8272-80CA0F995A07}" presName="textNode" presStyleLbl="node1" presStyleIdx="2" presStyleCnt="5" custScaleX="49299" custScaleY="59634" custLinFactX="78907" custLinFactNeighborX="100000" custLinFactNeighborY="56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21C9B1-D0D2-48D4-840A-4E5328719E2A}" type="pres">
      <dgm:prSet presAssocID="{CD87026B-E6E9-4AAE-B530-39B77C99AB2F}" presName="sibTrans" presStyleCnt="0"/>
      <dgm:spPr/>
    </dgm:pt>
    <dgm:pt modelId="{CCDBE8AE-C01F-4D6D-8497-903FFFF0EE18}" type="pres">
      <dgm:prSet presAssocID="{088B81A4-C178-4D83-88D8-AD29F071BF06}" presName="textNode" presStyleLbl="node1" presStyleIdx="3" presStyleCnt="5" custScaleX="49299" custScaleY="59634" custLinFactX="-102626" custLinFactNeighborX="-200000" custLinFactNeighborY="56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2B6516-8502-4F85-B3C1-AFD95605D771}" type="pres">
      <dgm:prSet presAssocID="{109F7517-AFD0-4A9D-9614-CDFDCC70E032}" presName="sibTrans" presStyleCnt="0"/>
      <dgm:spPr/>
    </dgm:pt>
    <dgm:pt modelId="{39CA9F0E-0318-491E-9E2E-873A976094AE}" type="pres">
      <dgm:prSet presAssocID="{FB4CBF08-778F-4586-94C2-E1191585938F}" presName="textNode" presStyleLbl="node1" presStyleIdx="4" presStyleCnt="5" custScaleX="49299" custScaleY="59634" custLinFactX="-205293" custLinFactNeighborX="-300000" custLinFactNeighborY="56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3FCF1E-E26E-426A-9040-8BC56C86336B}" type="presOf" srcId="{088B81A4-C178-4D83-88D8-AD29F071BF06}" destId="{CCDBE8AE-C01F-4D6D-8497-903FFFF0EE18}" srcOrd="0" destOrd="0" presId="urn:microsoft.com/office/officeart/2005/8/layout/hProcess9"/>
    <dgm:cxn modelId="{C486A082-E1CD-4D26-8510-079591CDA5C1}" type="presOf" srcId="{FB4CBF08-778F-4586-94C2-E1191585938F}" destId="{39CA9F0E-0318-491E-9E2E-873A976094AE}" srcOrd="0" destOrd="0" presId="urn:microsoft.com/office/officeart/2005/8/layout/hProcess9"/>
    <dgm:cxn modelId="{82CD72C7-BAAF-4F55-9BDB-5E41158E9C7E}" srcId="{36F5383E-FCCD-4596-9A5C-1647EA7A1B78}" destId="{1F61DA30-FCF4-41E2-8272-80CA0F995A07}" srcOrd="2" destOrd="0" parTransId="{0C713209-2A0A-4726-B9D2-41D0D8040FDF}" sibTransId="{CD87026B-E6E9-4AAE-B530-39B77C99AB2F}"/>
    <dgm:cxn modelId="{FA3C5B23-DC5E-46D2-884A-F4A7A7CE48EA}" type="presOf" srcId="{36F5383E-FCCD-4596-9A5C-1647EA7A1B78}" destId="{D12FDBE8-FCE2-48C2-B88B-B4D7C78D312E}" srcOrd="0" destOrd="0" presId="urn:microsoft.com/office/officeart/2005/8/layout/hProcess9"/>
    <dgm:cxn modelId="{52331BC9-62AE-40CA-9D7B-EDEEC0C2DE46}" type="presOf" srcId="{1F61DA30-FCF4-41E2-8272-80CA0F995A07}" destId="{B5C35A10-1617-4A79-BBB2-C1BE31086514}" srcOrd="0" destOrd="0" presId="urn:microsoft.com/office/officeart/2005/8/layout/hProcess9"/>
    <dgm:cxn modelId="{0FFE37F2-DAF8-4AA2-BEEC-380E000D8BF2}" type="presOf" srcId="{EA22EED5-17B7-4327-B40B-EA6E5D255CD7}" destId="{ED361268-BD9D-41C6-B724-B580E662054B}" srcOrd="0" destOrd="0" presId="urn:microsoft.com/office/officeart/2005/8/layout/hProcess9"/>
    <dgm:cxn modelId="{84E7BB5B-AD8A-4EAB-AD72-1F6DE9868CC6}" srcId="{36F5383E-FCCD-4596-9A5C-1647EA7A1B78}" destId="{EA22EED5-17B7-4327-B40B-EA6E5D255CD7}" srcOrd="0" destOrd="0" parTransId="{E08CF790-49B0-48D9-B1C5-377E9738BFA2}" sibTransId="{C7BBB952-329E-42F1-9B74-8CC55797C44E}"/>
    <dgm:cxn modelId="{ED3BA5A1-B901-44B6-A97B-13C52F32D22F}" type="presOf" srcId="{2145C250-17FB-49F9-A7B7-80CD45D6E960}" destId="{21336A41-C256-42A6-BDC6-D4F325EB54BC}" srcOrd="0" destOrd="0" presId="urn:microsoft.com/office/officeart/2005/8/layout/hProcess9"/>
    <dgm:cxn modelId="{372BA3D4-C252-4B2B-A339-4259636A8166}" srcId="{36F5383E-FCCD-4596-9A5C-1647EA7A1B78}" destId="{FB4CBF08-778F-4586-94C2-E1191585938F}" srcOrd="4" destOrd="0" parTransId="{5626B213-DFD4-48AB-A696-5DBFD0AFFA66}" sibTransId="{05403E79-3962-4D51-A925-3DB99F33EA45}"/>
    <dgm:cxn modelId="{FD816A26-CE4B-4A78-BFF4-D19B8B242161}" srcId="{36F5383E-FCCD-4596-9A5C-1647EA7A1B78}" destId="{2145C250-17FB-49F9-A7B7-80CD45D6E960}" srcOrd="1" destOrd="0" parTransId="{23F9AE3F-D8D2-43E7-91A3-594A69693F20}" sibTransId="{245CC052-3108-4D1C-BA70-5C991F18DA0C}"/>
    <dgm:cxn modelId="{97D0D25A-1FC1-41D1-92FD-FDEE9E022EF9}" srcId="{36F5383E-FCCD-4596-9A5C-1647EA7A1B78}" destId="{088B81A4-C178-4D83-88D8-AD29F071BF06}" srcOrd="3" destOrd="0" parTransId="{0E6157F2-D352-4A15-8B81-325EFA2EC43B}" sibTransId="{109F7517-AFD0-4A9D-9614-CDFDCC70E032}"/>
    <dgm:cxn modelId="{DDBCC6FF-9F97-457D-8CF8-5DD2D531E9BF}" type="presParOf" srcId="{D12FDBE8-FCE2-48C2-B88B-B4D7C78D312E}" destId="{06D507F2-168B-4A19-B57B-46477BCD7AFE}" srcOrd="0" destOrd="0" presId="urn:microsoft.com/office/officeart/2005/8/layout/hProcess9"/>
    <dgm:cxn modelId="{14DF1CD3-0788-4185-A72C-5FF6BB4C7A4B}" type="presParOf" srcId="{D12FDBE8-FCE2-48C2-B88B-B4D7C78D312E}" destId="{F7EAA399-B9D9-48A1-A6F4-6D383E1084EB}" srcOrd="1" destOrd="0" presId="urn:microsoft.com/office/officeart/2005/8/layout/hProcess9"/>
    <dgm:cxn modelId="{AB7FC40C-A900-480E-9E85-F0546C8405D8}" type="presParOf" srcId="{F7EAA399-B9D9-48A1-A6F4-6D383E1084EB}" destId="{ED361268-BD9D-41C6-B724-B580E662054B}" srcOrd="0" destOrd="0" presId="urn:microsoft.com/office/officeart/2005/8/layout/hProcess9"/>
    <dgm:cxn modelId="{EE055CDE-B98E-4ADF-A6BC-B46C61D66E17}" type="presParOf" srcId="{F7EAA399-B9D9-48A1-A6F4-6D383E1084EB}" destId="{FF2A88CC-30E1-4041-8EA8-26DC143F9200}" srcOrd="1" destOrd="0" presId="urn:microsoft.com/office/officeart/2005/8/layout/hProcess9"/>
    <dgm:cxn modelId="{EF77B544-D127-4130-ACD1-6D2A9A19114B}" type="presParOf" srcId="{F7EAA399-B9D9-48A1-A6F4-6D383E1084EB}" destId="{21336A41-C256-42A6-BDC6-D4F325EB54BC}" srcOrd="2" destOrd="0" presId="urn:microsoft.com/office/officeart/2005/8/layout/hProcess9"/>
    <dgm:cxn modelId="{7A3AA159-11A3-4415-BCB6-F6BF72B4E132}" type="presParOf" srcId="{F7EAA399-B9D9-48A1-A6F4-6D383E1084EB}" destId="{5A575FB1-218B-43AB-A936-AF951EB373C6}" srcOrd="3" destOrd="0" presId="urn:microsoft.com/office/officeart/2005/8/layout/hProcess9"/>
    <dgm:cxn modelId="{283C7B1A-343C-41B8-AA6A-A17972880B99}" type="presParOf" srcId="{F7EAA399-B9D9-48A1-A6F4-6D383E1084EB}" destId="{B5C35A10-1617-4A79-BBB2-C1BE31086514}" srcOrd="4" destOrd="0" presId="urn:microsoft.com/office/officeart/2005/8/layout/hProcess9"/>
    <dgm:cxn modelId="{C9A729B3-2ED4-4CFA-9AF0-3F44994E2563}" type="presParOf" srcId="{F7EAA399-B9D9-48A1-A6F4-6D383E1084EB}" destId="{5D21C9B1-D0D2-48D4-840A-4E5328719E2A}" srcOrd="5" destOrd="0" presId="urn:microsoft.com/office/officeart/2005/8/layout/hProcess9"/>
    <dgm:cxn modelId="{539E4486-84ED-45FA-B76C-02E6151B2769}" type="presParOf" srcId="{F7EAA399-B9D9-48A1-A6F4-6D383E1084EB}" destId="{CCDBE8AE-C01F-4D6D-8497-903FFFF0EE18}" srcOrd="6" destOrd="0" presId="urn:microsoft.com/office/officeart/2005/8/layout/hProcess9"/>
    <dgm:cxn modelId="{DAE19B7E-35B5-4CD0-A35A-0D4DA9838155}" type="presParOf" srcId="{F7EAA399-B9D9-48A1-A6F4-6D383E1084EB}" destId="{262B6516-8502-4F85-B3C1-AFD95605D771}" srcOrd="7" destOrd="0" presId="urn:microsoft.com/office/officeart/2005/8/layout/hProcess9"/>
    <dgm:cxn modelId="{7EFDD9CB-BE49-45F0-9369-99EBC1A065E4}" type="presParOf" srcId="{F7EAA399-B9D9-48A1-A6F4-6D383E1084EB}" destId="{39CA9F0E-0318-491E-9E2E-873A976094AE}" srcOrd="8" destOrd="0" presId="urn:microsoft.com/office/officeart/2005/8/layout/hProcess9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507F2-168B-4A19-B57B-46477BCD7AFE}">
      <dsp:nvSpPr>
        <dsp:cNvPr id="0" name=""/>
        <dsp:cNvSpPr/>
      </dsp:nvSpPr>
      <dsp:spPr>
        <a:xfrm>
          <a:off x="3" y="0"/>
          <a:ext cx="7787951" cy="340634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61268-BD9D-41C6-B724-B580E662054B}">
      <dsp:nvSpPr>
        <dsp:cNvPr id="0" name=""/>
        <dsp:cNvSpPr/>
      </dsp:nvSpPr>
      <dsp:spPr>
        <a:xfrm>
          <a:off x="2901388" y="1374350"/>
          <a:ext cx="1269570" cy="812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Cleaning the data</a:t>
          </a:r>
          <a:endParaRPr lang="en-GB" sz="1400" kern="1200" dirty="0"/>
        </a:p>
      </dsp:txBody>
      <dsp:txXfrm>
        <a:off x="2941053" y="1414015"/>
        <a:ext cx="1190240" cy="733205"/>
      </dsp:txXfrm>
    </dsp:sp>
    <dsp:sp modelId="{21336A41-C256-42A6-BDC6-D4F325EB54BC}">
      <dsp:nvSpPr>
        <dsp:cNvPr id="0" name=""/>
        <dsp:cNvSpPr/>
      </dsp:nvSpPr>
      <dsp:spPr>
        <a:xfrm>
          <a:off x="4275744" y="1374350"/>
          <a:ext cx="1269570" cy="812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Building models to derive insights</a:t>
          </a:r>
          <a:endParaRPr lang="en-GB" sz="1400" kern="1200" dirty="0"/>
        </a:p>
      </dsp:txBody>
      <dsp:txXfrm>
        <a:off x="4315409" y="1414015"/>
        <a:ext cx="1190240" cy="733205"/>
      </dsp:txXfrm>
    </dsp:sp>
    <dsp:sp modelId="{B5C35A10-1617-4A79-BBB2-C1BE31086514}">
      <dsp:nvSpPr>
        <dsp:cNvPr id="0" name=""/>
        <dsp:cNvSpPr/>
      </dsp:nvSpPr>
      <dsp:spPr>
        <a:xfrm>
          <a:off x="5650075" y="1374350"/>
          <a:ext cx="1269570" cy="812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Presenting insights</a:t>
          </a:r>
          <a:endParaRPr lang="en-GB" sz="1400" kern="1200" dirty="0"/>
        </a:p>
      </dsp:txBody>
      <dsp:txXfrm>
        <a:off x="5689740" y="1414015"/>
        <a:ext cx="1190240" cy="733205"/>
      </dsp:txXfrm>
    </dsp:sp>
    <dsp:sp modelId="{CCDBE8AE-C01F-4D6D-8497-903FFFF0EE18}">
      <dsp:nvSpPr>
        <dsp:cNvPr id="0" name=""/>
        <dsp:cNvSpPr/>
      </dsp:nvSpPr>
      <dsp:spPr>
        <a:xfrm>
          <a:off x="1527056" y="1374350"/>
          <a:ext cx="1269570" cy="812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Gathering data</a:t>
          </a:r>
          <a:endParaRPr lang="en-GB" sz="1400" kern="1200" dirty="0"/>
        </a:p>
      </dsp:txBody>
      <dsp:txXfrm>
        <a:off x="1566721" y="1414015"/>
        <a:ext cx="1190240" cy="733205"/>
      </dsp:txXfrm>
    </dsp:sp>
    <dsp:sp modelId="{39CA9F0E-0318-491E-9E2E-873A976094AE}">
      <dsp:nvSpPr>
        <dsp:cNvPr id="0" name=""/>
        <dsp:cNvSpPr/>
      </dsp:nvSpPr>
      <dsp:spPr>
        <a:xfrm>
          <a:off x="152698" y="1374350"/>
          <a:ext cx="1269570" cy="812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Understanding the Business</a:t>
          </a:r>
          <a:endParaRPr lang="en-GB" sz="1400" kern="1200" dirty="0"/>
        </a:p>
      </dsp:txBody>
      <dsp:txXfrm>
        <a:off x="192363" y="1414015"/>
        <a:ext cx="1190240" cy="733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39212-011E-4720-AD0E-E5F7D8361972}" type="datetimeFigureOut">
              <a:rPr lang="en-US" smtClean="0"/>
              <a:pPr/>
              <a:t>6/22/2019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E79223-0E77-4252-BCC8-547EFCF8B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7353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Cannondale Bicycle Corporation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an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American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division of Canadian conglomerate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Dorel Industries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supplies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bicycles.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is headquartered in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Wilton, Connecticut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 manufacturing and assembly facilities in China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79223-0E77-4252-BCC8-547EFCF8B07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55990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Gap in the Aluminum Over Mountain and </a:t>
            </a:r>
            <a:r>
              <a:rPr lang="en-US" dirty="0" err="1" smtClean="0"/>
              <a:t>Triathalon</a:t>
            </a:r>
            <a:r>
              <a:rPr lang="en-US" dirty="0" smtClean="0"/>
              <a:t> categories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79223-0E77-4252-BCC8-547EFCF8B07C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Segment 1 Preferences: Mountain Bikes, Above $3200 (Premium Models) </a:t>
            </a:r>
          </a:p>
          <a:p>
            <a:r>
              <a:rPr lang="en-US" dirty="0" smtClean="0"/>
              <a:t>Segment 2 Preferences: Road Bikes, Above $3200 (Premium Models) </a:t>
            </a:r>
          </a:p>
          <a:p>
            <a:r>
              <a:rPr lang="en-US" dirty="0" smtClean="0"/>
              <a:t>Segment 3 Preferences: Road Bikes, Below $3200 (Economical Models) </a:t>
            </a:r>
          </a:p>
          <a:p>
            <a:r>
              <a:rPr lang="en-US" dirty="0" smtClean="0"/>
              <a:t>Segment 4 Preferences: Both Road and Mountain Bikes, Below $3200 (Economical Models)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79223-0E77-4252-BCC8-547EFCF8B07C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79223-0E77-4252-BCC8-547EFCF8B07C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502815"/>
            <a:ext cx="8246070" cy="137434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3182570"/>
            <a:ext cx="8246070" cy="1221640"/>
          </a:xfrm>
          <a:noFill/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</a:p>
          <a:p>
            <a:r>
              <a:rPr lang="en-US" dirty="0"/>
              <a:t>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=""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3929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0"/>
            <a:ext cx="8246070" cy="3359507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29" y="739290"/>
            <a:ext cx="626090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29" y="1502815"/>
            <a:ext cx="6260905" cy="320680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246071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087040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087040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=""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sephcsKong/Cannondale_Data_Science_Consulting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Cannondale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Science Consulting</a:t>
            </a:r>
          </a:p>
        </p:txBody>
      </p:sp>
    </p:spTree>
    <p:extLst>
      <p:ext uri="{BB962C8B-B14F-4D97-AF65-F5344CB8AC3E}">
        <p14:creationId xmlns=""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0"/>
            <a:ext cx="4046835" cy="1044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 5 Bike Models by Customer and Cluster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l="34584" t="18631" r="34347" b="12593"/>
          <a:stretch>
            <a:fillRect/>
          </a:stretch>
        </p:blipFill>
        <p:spPr bwMode="auto">
          <a:xfrm>
            <a:off x="-1" y="0"/>
            <a:ext cx="4130687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Information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For all of the source code and </a:t>
            </a:r>
            <a:r>
              <a:rPr lang="en-US" sz="3000" dirty="0" err="1" smtClean="0"/>
              <a:t>pdf</a:t>
            </a:r>
            <a:r>
              <a:rPr lang="en-US" sz="3000" dirty="0" smtClean="0"/>
              <a:t>/html files, please visit: </a:t>
            </a:r>
            <a:r>
              <a:rPr lang="en-US" sz="3200" dirty="0" smtClean="0">
                <a:hlinkClick r:id="rId2"/>
              </a:rPr>
              <a:t>https</a:t>
            </a:r>
            <a:r>
              <a:rPr lang="en-US" sz="3200" smtClean="0">
                <a:hlinkClick r:id="rId2"/>
              </a:rPr>
              <a:t>://</a:t>
            </a:r>
            <a:r>
              <a:rPr lang="en-US" sz="3200" smtClean="0">
                <a:hlinkClick r:id="rId2"/>
              </a:rPr>
              <a:t>github.com/JosephcsKong/Cannondale_Data_Science_Consulting</a:t>
            </a:r>
            <a:endParaRPr lang="en-US" sz="3000" dirty="0" smtClean="0"/>
          </a:p>
          <a:p>
            <a:endParaRPr lang="en-US" sz="3000" dirty="0"/>
          </a:p>
        </p:txBody>
      </p:sp>
    </p:spTree>
    <p:extLst>
      <p:ext uri="{BB962C8B-B14F-4D97-AF65-F5344CB8AC3E}">
        <p14:creationId xmlns=""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1BE29CE3-25A8-45CC-B844-88CF02532198}"/>
              </a:ext>
            </a:extLst>
          </p:cNvPr>
          <p:cNvSpPr txBox="1">
            <a:spLocks/>
          </p:cNvSpPr>
          <p:nvPr/>
        </p:nvSpPr>
        <p:spPr>
          <a:xfrm>
            <a:off x="762000" y="285750"/>
            <a:ext cx="8246071" cy="763525"/>
          </a:xfrm>
          <a:prstGeom prst="rect">
            <a:avLst/>
          </a:prstGeom>
        </p:spPr>
        <p:txBody>
          <a:bodyPr/>
          <a:lstStyle/>
          <a:p>
            <a:pPr marL="0" marR="0" lvl="0" indent="0" algn="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3600" dirty="0" smtClea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Q&amp;A</a:t>
            </a:r>
            <a:endParaRPr lang="en-GB" sz="3600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4497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Cannondale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E57351C-DB9A-4C85-9D26-2DC291C204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840" r="3240" b="2498"/>
          <a:stretch/>
        </p:blipFill>
        <p:spPr>
          <a:xfrm>
            <a:off x="0" y="1015179"/>
            <a:ext cx="9144000" cy="412832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033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Science Consulting Project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000" dirty="0"/>
              <a:t>Applying cutting-edge predictive analysis and machine learning</a:t>
            </a:r>
          </a:p>
          <a:p>
            <a:r>
              <a:rPr lang="en-US" sz="3000" dirty="0"/>
              <a:t>Providing in-depth analysis on the following: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dirty="0"/>
              <a:t>Sales Trends</a:t>
            </a:r>
          </a:p>
          <a:p>
            <a:pPr marL="0" indent="0">
              <a:buNone/>
            </a:pPr>
            <a:r>
              <a:rPr lang="en-US" dirty="0"/>
              <a:t>	Product Recommendation</a:t>
            </a:r>
          </a:p>
          <a:p>
            <a:pPr marL="0" indent="0">
              <a:buNone/>
            </a:pPr>
            <a:r>
              <a:rPr lang="en-US" dirty="0"/>
              <a:t>	Customer Segmentation	</a:t>
            </a:r>
          </a:p>
        </p:txBody>
      </p:sp>
    </p:spTree>
    <p:extLst>
      <p:ext uri="{BB962C8B-B14F-4D97-AF65-F5344CB8AC3E}">
        <p14:creationId xmlns=""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Process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="" xmlns:a16="http://schemas.microsoft.com/office/drawing/2014/main" id="{9D529058-FB76-431C-94A6-C00FC41096D3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931420789"/>
              </p:ext>
            </p:extLst>
          </p:nvPr>
        </p:nvGraphicFramePr>
        <p:xfrm>
          <a:off x="754375" y="1197405"/>
          <a:ext cx="7787955" cy="340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41707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BE29CE3-25A8-45CC-B844-88CF02532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85750"/>
            <a:ext cx="8246071" cy="763525"/>
          </a:xfrm>
        </p:spPr>
        <p:txBody>
          <a:bodyPr/>
          <a:lstStyle/>
          <a:p>
            <a:r>
              <a:rPr lang="en-GB" dirty="0" smtClean="0"/>
              <a:t>Quarterly Sales Trends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6B5AF0C-CB96-4FB8-B7A5-8C1846BFE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CC38AE1-85F6-49CD-9639-0F9C6D42B3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35379D2-695E-412B-A0E6-D1EECF281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C0652AB-8DFD-41BC-9921-09295F4A3D8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32917" t="25185" r="34166" b="35556"/>
          <a:stretch>
            <a:fillRect/>
          </a:stretch>
        </p:blipFill>
        <p:spPr bwMode="auto">
          <a:xfrm>
            <a:off x="1524000" y="1200150"/>
            <a:ext cx="5877823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39851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12763F-9943-4B6F-AC58-1E2192A3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Monthly Sales Trends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CF41587-2EFC-43B5-A1C5-91B4F5D58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E26E87-72D2-4824-B3D3-772407A124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FC2ACAF-2379-40F2-8FA0-B01720024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77A0F19-B8B8-49F3-809A-78F6425951F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32917" t="47067" r="33840" b="15176"/>
          <a:stretch>
            <a:fillRect/>
          </a:stretch>
        </p:blipFill>
        <p:spPr bwMode="auto">
          <a:xfrm>
            <a:off x="1295400" y="1200150"/>
            <a:ext cx="617220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2913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Gap Analysis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32917" t="47037" r="34167" b="17408"/>
          <a:stretch>
            <a:fillRect/>
          </a:stretch>
        </p:blipFill>
        <p:spPr bwMode="auto">
          <a:xfrm>
            <a:off x="1143000" y="1276350"/>
            <a:ext cx="6364684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椭圆 8"/>
          <p:cNvSpPr/>
          <p:nvPr/>
        </p:nvSpPr>
        <p:spPr>
          <a:xfrm>
            <a:off x="2819400" y="2343150"/>
            <a:ext cx="990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椭圆 9"/>
          <p:cNvSpPr/>
          <p:nvPr/>
        </p:nvSpPr>
        <p:spPr>
          <a:xfrm>
            <a:off x="2743200" y="1962150"/>
            <a:ext cx="990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Price Predictions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40834" t="39814" r="41666" b="37963"/>
          <a:stretch>
            <a:fillRect/>
          </a:stretch>
        </p:blipFill>
        <p:spPr bwMode="auto">
          <a:xfrm>
            <a:off x="0" y="1123950"/>
            <a:ext cx="4876800" cy="348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7929" y="285750"/>
            <a:ext cx="8246071" cy="763525"/>
          </a:xfrm>
        </p:spPr>
        <p:txBody>
          <a:bodyPr/>
          <a:lstStyle/>
          <a:p>
            <a:r>
              <a:rPr lang="en-US" dirty="0" smtClean="0"/>
              <a:t>Customer Segmentation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l="34583" t="27963" r="34584" b="32778"/>
          <a:stretch>
            <a:fillRect/>
          </a:stretch>
        </p:blipFill>
        <p:spPr bwMode="auto">
          <a:xfrm>
            <a:off x="0" y="1159476"/>
            <a:ext cx="5562600" cy="3984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155</Words>
  <Application>Microsoft Office PowerPoint</Application>
  <PresentationFormat>全屏显示(16:9)</PresentationFormat>
  <Paragraphs>35</Paragraphs>
  <Slides>12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Theme</vt:lpstr>
      <vt:lpstr>Cannondale</vt:lpstr>
      <vt:lpstr>Cannondale</vt:lpstr>
      <vt:lpstr>Data Science Consulting Project</vt:lpstr>
      <vt:lpstr>Data Science Process</vt:lpstr>
      <vt:lpstr>Quarterly Sales Trends</vt:lpstr>
      <vt:lpstr>Monthly Sales Trends</vt:lpstr>
      <vt:lpstr>Product Gap Analysis</vt:lpstr>
      <vt:lpstr>Price Predictions</vt:lpstr>
      <vt:lpstr>Customer Segmentation</vt:lpstr>
      <vt:lpstr>Top 5 Bike Models by Customer and Cluster</vt:lpstr>
      <vt:lpstr>Further Information</vt:lpstr>
      <vt:lpstr>幻灯片 12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PC</cp:lastModifiedBy>
  <cp:revision>176</cp:revision>
  <dcterms:created xsi:type="dcterms:W3CDTF">2013-08-21T19:17:07Z</dcterms:created>
  <dcterms:modified xsi:type="dcterms:W3CDTF">2019-06-22T09:56:05Z</dcterms:modified>
</cp:coreProperties>
</file>